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5"/>
  </p:notesMasterIdLst>
  <p:sldIdLst>
    <p:sldId id="261" r:id="rId2"/>
    <p:sldId id="262" r:id="rId3"/>
    <p:sldId id="263" r:id="rId4"/>
  </p:sldIdLst>
  <p:sldSz cx="9906000" cy="6858000" type="A4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86410"/>
  </p:normalViewPr>
  <p:slideViewPr>
    <p:cSldViewPr snapToGrid="0" showGuides="1">
      <p:cViewPr>
        <p:scale>
          <a:sx n="70" d="100"/>
          <a:sy n="70" d="100"/>
        </p:scale>
        <p:origin x="152" y="-640"/>
      </p:cViewPr>
      <p:guideLst>
        <p:guide orient="horz" pos="2137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4" d="100"/>
          <a:sy n="64" d="100"/>
        </p:scale>
        <p:origin x="1880" y="4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53173-12D4-45C8-8088-1DA41BECB041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740EF-3618-413A-AC9A-CB92E7761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837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44ACDE1-5CCB-05DF-7A0F-ADE5A48E9467}"/>
              </a:ext>
            </a:extLst>
          </p:cNvPr>
          <p:cNvSpPr txBox="1"/>
          <p:nvPr userDrawn="1"/>
        </p:nvSpPr>
        <p:spPr>
          <a:xfrm>
            <a:off x="586409" y="6534587"/>
            <a:ext cx="8527774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 lvl="0" indent="0" algn="ctr" defTabSz="2571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Kufyan Arabic Black" panose="02000500000000000000" pitchFamily="2" charset="-78"/>
                <a:ea typeface="Cambria" panose="02040503050406030204" pitchFamily="18" charset="0"/>
                <a:cs typeface="Kufyan Arabic Black" panose="02000500000000000000" pitchFamily="2" charset="-78"/>
              </a:rPr>
              <a:t>Al-Azhar Engineering 16th International Conference, Al-Azhar Conference Center, Cairo, Egypt, 24-25/2/2024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EA7F983-DD7B-4B08-0854-45C145F4B754}"/>
              </a:ext>
            </a:extLst>
          </p:cNvPr>
          <p:cNvCxnSpPr/>
          <p:nvPr userDrawn="1"/>
        </p:nvCxnSpPr>
        <p:spPr>
          <a:xfrm>
            <a:off x="-25064" y="6497895"/>
            <a:ext cx="9936000" cy="0"/>
          </a:xfrm>
          <a:prstGeom prst="line">
            <a:avLst/>
          </a:prstGeom>
          <a:ln w="127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C1DAADD-03CF-9EC4-6A50-38A46B88A8E4}"/>
              </a:ext>
            </a:extLst>
          </p:cNvPr>
          <p:cNvSpPr/>
          <p:nvPr userDrawn="1"/>
        </p:nvSpPr>
        <p:spPr bwMode="auto">
          <a:xfrm>
            <a:off x="0" y="-1"/>
            <a:ext cx="9936000" cy="6368211"/>
          </a:xfrm>
          <a:prstGeom prst="rect">
            <a:avLst/>
          </a:prstGeom>
          <a:noFill/>
          <a:ln w="57150" cap="flat" cmpd="sng" algn="ctr">
            <a:solidFill>
              <a:srgbClr val="FFCAAA">
                <a:lumMod val="2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0BD79A-F113-EB34-47F5-DF68C6594A7D}"/>
              </a:ext>
            </a:extLst>
          </p:cNvPr>
          <p:cNvSpPr/>
          <p:nvPr userDrawn="1"/>
        </p:nvSpPr>
        <p:spPr bwMode="auto">
          <a:xfrm>
            <a:off x="3315" y="6497895"/>
            <a:ext cx="9936000" cy="360643"/>
          </a:xfrm>
          <a:prstGeom prst="rect">
            <a:avLst/>
          </a:prstGeom>
          <a:noFill/>
          <a:ln w="57150" cap="flat" cmpd="sng" algn="ctr">
            <a:solidFill>
              <a:srgbClr val="FFCAAA">
                <a:lumMod val="2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3298DFB-9B53-DC8E-5130-DB7979B5A90B}"/>
              </a:ext>
            </a:extLst>
          </p:cNvPr>
          <p:cNvGrpSpPr/>
          <p:nvPr userDrawn="1"/>
        </p:nvGrpSpPr>
        <p:grpSpPr>
          <a:xfrm>
            <a:off x="71817" y="6077331"/>
            <a:ext cx="720000" cy="720000"/>
            <a:chOff x="1339591" y="4452216"/>
            <a:chExt cx="720000" cy="720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DEEBAF3-951E-CB18-AA37-D7DF4CAC2CF0}"/>
                </a:ext>
              </a:extLst>
            </p:cNvPr>
            <p:cNvSpPr/>
            <p:nvPr userDrawn="1"/>
          </p:nvSpPr>
          <p:spPr>
            <a:xfrm>
              <a:off x="1339591" y="4452216"/>
              <a:ext cx="720000" cy="72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E2DC34E8-6653-C09E-4607-719FB01C07A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4572" r="9054" b="67904"/>
            <a:stretch/>
          </p:blipFill>
          <p:spPr>
            <a:xfrm>
              <a:off x="1388914" y="4507088"/>
              <a:ext cx="657350" cy="618864"/>
            </a:xfrm>
            <a:prstGeom prst="rect">
              <a:avLst/>
            </a:prstGeom>
          </p:spPr>
        </p:pic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BCE630D0-F6EF-ADF3-6C27-9F302227ADD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5800" y="193164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 algn="ctr" defTabSz="200025"/>
            <a:r>
              <a:rPr kumimoji="1" lang="en-US" altLang="ja-JP" sz="3200" b="1" dirty="0">
                <a:solidFill>
                  <a:srgbClr val="000014"/>
                </a:solidFill>
                <a:latin typeface="Times New Roman" pitchFamily="18" charset="0"/>
                <a:cs typeface="Times New Roman" pitchFamily="18" charset="0"/>
              </a:rPr>
              <a:t>Economical and environmentally-friendly process for upgrading quality of zircon concentrate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C643D9D-6D30-3633-66A2-5461BAB93BA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371600" y="368742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 b="1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 b="1">
                <a:solidFill>
                  <a:schemeClr val="bg2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bg2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bg2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bg2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bg2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bg2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bg2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bg2"/>
                </a:solidFill>
                <a:latin typeface="+mn-lt"/>
              </a:defRPr>
            </a:lvl9pPr>
          </a:lstStyle>
          <a:p>
            <a:pPr algn="ctr" defTabSz="200025"/>
            <a:r>
              <a:rPr kumimoji="1" lang="pt-BR" altLang="ja-JP" sz="2400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K. Gouda,  H. Abdul Fattah, and </a:t>
            </a:r>
            <a:r>
              <a:rPr kumimoji="1" lang="pt-BR" altLang="ja-JP" sz="24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S. A. Salman* </a:t>
            </a:r>
          </a:p>
          <a:p>
            <a:pPr algn="ctr" defTabSz="200025"/>
            <a:r>
              <a:rPr kumimoji="1" lang="en-US" altLang="ja-JP" sz="2400" dirty="0">
                <a:solidFill>
                  <a:srgbClr val="000014"/>
                </a:solidFill>
                <a:latin typeface="Times New Roman" pitchFamily="18" charset="0"/>
                <a:cs typeface="Times New Roman" pitchFamily="18" charset="0"/>
              </a:rPr>
              <a:t>* Mining and Petroleum Eng. Dept., Faculty of Engineering Al-Azhar University, Cairo, Egypt</a:t>
            </a:r>
          </a:p>
          <a:p>
            <a:pPr algn="ctr" defTabSz="200025"/>
            <a:r>
              <a:rPr kumimoji="1" lang="pt-BR" altLang="ja-JP" sz="2400" dirty="0">
                <a:solidFill>
                  <a:srgbClr val="000014"/>
                </a:solidFill>
                <a:latin typeface="Times New Roman" pitchFamily="18" charset="0"/>
                <a:cs typeface="Times New Roman" pitchFamily="18" charset="0"/>
              </a:rPr>
              <a:t>*e-mail: sa.salman@azhar.edu.eg</a:t>
            </a:r>
          </a:p>
        </p:txBody>
      </p:sp>
    </p:spTree>
    <p:extLst>
      <p:ext uri="{BB962C8B-B14F-4D97-AF65-F5344CB8AC3E}">
        <p14:creationId xmlns:p14="http://schemas.microsoft.com/office/powerpoint/2010/main" val="1423936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35">
          <p15:clr>
            <a:srgbClr val="FBAE40"/>
          </p15:clr>
        </p15:guide>
        <p15:guide id="2" pos="175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2BBE62B-7A81-2D42-1757-856EDE45D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91" y="764373"/>
            <a:ext cx="8618220" cy="1293028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1407E27-B47B-B71E-C9FA-9BB4D6376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90" y="2194560"/>
            <a:ext cx="8618220" cy="4069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D89ABF-4427-8B34-8D29-6CECC3A4F745}"/>
              </a:ext>
            </a:extLst>
          </p:cNvPr>
          <p:cNvSpPr txBox="1"/>
          <p:nvPr userDrawn="1"/>
        </p:nvSpPr>
        <p:spPr>
          <a:xfrm>
            <a:off x="586409" y="6534587"/>
            <a:ext cx="8977488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 lvl="0" indent="0" algn="ctr" defTabSz="2571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Kufyan Arabic Black" panose="02000500000000000000" pitchFamily="2" charset="-78"/>
                <a:ea typeface="Cambria" panose="02040503050406030204" pitchFamily="18" charset="0"/>
                <a:cs typeface="Kufyan Arabic Black" panose="02000500000000000000" pitchFamily="2" charset="-78"/>
              </a:rPr>
              <a:t>Al-Azhar Engineering 16th International Conference, AEIC 2024, Al-Azhar Conference Center, Cairo, Egypt, 24-25/2/2024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DBA13FD-D74F-5B94-4827-D5D48E47F7AE}"/>
              </a:ext>
            </a:extLst>
          </p:cNvPr>
          <p:cNvCxnSpPr>
            <a:cxnSpLocks/>
          </p:cNvCxnSpPr>
          <p:nvPr userDrawn="1"/>
        </p:nvCxnSpPr>
        <p:spPr>
          <a:xfrm>
            <a:off x="906185" y="6482168"/>
            <a:ext cx="8388000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371EF22-416B-E50A-519B-83EBEE48A5D1}"/>
              </a:ext>
            </a:extLst>
          </p:cNvPr>
          <p:cNvGrpSpPr/>
          <p:nvPr userDrawn="1"/>
        </p:nvGrpSpPr>
        <p:grpSpPr>
          <a:xfrm>
            <a:off x="71817" y="6077331"/>
            <a:ext cx="720000" cy="720000"/>
            <a:chOff x="1339591" y="4452216"/>
            <a:chExt cx="720000" cy="7200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6AB7DB6-9746-9853-893D-DAF735430659}"/>
                </a:ext>
              </a:extLst>
            </p:cNvPr>
            <p:cNvSpPr/>
            <p:nvPr userDrawn="1"/>
          </p:nvSpPr>
          <p:spPr>
            <a:xfrm>
              <a:off x="1339591" y="4452216"/>
              <a:ext cx="720000" cy="72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E641F05-50F5-9136-6CA3-DA3E0EFF19B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4572" r="9054" b="67904"/>
            <a:stretch/>
          </p:blipFill>
          <p:spPr>
            <a:xfrm>
              <a:off x="1388914" y="4507088"/>
              <a:ext cx="657350" cy="618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0372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35" userDrawn="1">
          <p15:clr>
            <a:srgbClr val="FBAE40"/>
          </p15:clr>
        </p15:guide>
        <p15:guide id="2" pos="175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FEA1DAD7-A635-8009-AB25-D9BF70721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028F5B1D-9364-EDE7-8D57-DD01CD65ECD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5800" y="1981200"/>
            <a:ext cx="38100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="1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 b="1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 b="1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 b="1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 b="1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 b="1">
                <a:solidFill>
                  <a:schemeClr val="bg2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Fifth level</a:t>
            </a:r>
          </a:p>
        </p:txBody>
      </p:sp>
      <p:sp>
        <p:nvSpPr>
          <p:cNvPr id="33" name="Content Placeholder 3">
            <a:extLst>
              <a:ext uri="{FF2B5EF4-FFF2-40B4-BE49-F238E27FC236}">
                <a16:creationId xmlns:a16="http://schemas.microsoft.com/office/drawing/2014/main" id="{BB4279D4-8DF8-7F7A-DF2C-A9B3A483B9B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648200" y="1981200"/>
            <a:ext cx="38100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="1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 b="1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 b="1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 b="1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 b="1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 b="1">
                <a:solidFill>
                  <a:schemeClr val="bg2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Fifth level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B649F02-D427-D3E5-3C51-6DEE1C1F00CE}"/>
              </a:ext>
            </a:extLst>
          </p:cNvPr>
          <p:cNvSpPr txBox="1"/>
          <p:nvPr userDrawn="1"/>
        </p:nvSpPr>
        <p:spPr>
          <a:xfrm>
            <a:off x="586409" y="6534587"/>
            <a:ext cx="8977488" cy="30777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 lvl="0" indent="0" algn="ctr" defTabSz="2571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dirty="0">
                <a:solidFill>
                  <a:schemeClr val="bg1"/>
                </a:solidFill>
                <a:latin typeface="Kufyan Arabic Black" panose="02000500000000000000" pitchFamily="2" charset="-78"/>
                <a:ea typeface="Cambria" panose="02040503050406030204" pitchFamily="18" charset="0"/>
                <a:cs typeface="Kufyan Arabic Black" panose="02000500000000000000" pitchFamily="2" charset="-78"/>
              </a:rPr>
              <a:t>Al-Azhar Engineering 16th International Conference, AEIC 2024, Al-Azhar Conference Center, Cairo, Egypt, 24-25/2/2024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37661E2-8349-4E96-02DC-646FF705F73E}"/>
              </a:ext>
            </a:extLst>
          </p:cNvPr>
          <p:cNvCxnSpPr>
            <a:cxnSpLocks/>
          </p:cNvCxnSpPr>
          <p:nvPr userDrawn="1"/>
        </p:nvCxnSpPr>
        <p:spPr>
          <a:xfrm>
            <a:off x="906185" y="6482168"/>
            <a:ext cx="8388000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0630374-4116-C9B9-01A9-C022CA8B0DF0}"/>
              </a:ext>
            </a:extLst>
          </p:cNvPr>
          <p:cNvGrpSpPr/>
          <p:nvPr userDrawn="1"/>
        </p:nvGrpSpPr>
        <p:grpSpPr>
          <a:xfrm>
            <a:off x="71817" y="6077331"/>
            <a:ext cx="720000" cy="720000"/>
            <a:chOff x="1339591" y="4452216"/>
            <a:chExt cx="720000" cy="720000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E33F74A-0BBA-04FD-C5E1-BA03C504EC6C}"/>
                </a:ext>
              </a:extLst>
            </p:cNvPr>
            <p:cNvSpPr/>
            <p:nvPr userDrawn="1"/>
          </p:nvSpPr>
          <p:spPr>
            <a:xfrm>
              <a:off x="1339591" y="4452216"/>
              <a:ext cx="720000" cy="720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4AD32712-9E16-BF85-C1DB-0CDE0BAE94F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4572" r="9054" b="67904"/>
            <a:stretch/>
          </p:blipFill>
          <p:spPr>
            <a:xfrm>
              <a:off x="1388914" y="4507088"/>
              <a:ext cx="657350" cy="618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122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48701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2675" y="764373"/>
            <a:ext cx="6909435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890" y="2194560"/>
            <a:ext cx="861822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46582" y="6356352"/>
            <a:ext cx="2315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E1FAD-7351-4908-963A-08EA8E4AB7A0}" type="datetimeFigureOut">
              <a:rPr lang="en-US" smtClean="0"/>
              <a:pPr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3890" y="6355847"/>
            <a:ext cx="6154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937" y="381002"/>
            <a:ext cx="214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1156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7" r:id="rId2"/>
    <p:sldLayoutId id="2147483699" r:id="rId3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175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402826-EBC0-5D9C-7D10-0EF8720BD6D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50174" y="1567613"/>
            <a:ext cx="5071777" cy="4465439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7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159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99DF9-2D70-1DE0-17C6-12C357281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FF648-BBEC-A51C-668F-4494B6DA1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2337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0</Words>
  <Application>Microsoft Office PowerPoint</Application>
  <PresentationFormat>A4 Paper (210x297 mm)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游ゴシック</vt:lpstr>
      <vt:lpstr>Arial</vt:lpstr>
      <vt:lpstr>Century Gothic</vt:lpstr>
      <vt:lpstr>Kufyan Arabic Black</vt:lpstr>
      <vt:lpstr>Times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Salah Salman</dc:creator>
  <cp:lastModifiedBy>Salah Salman</cp:lastModifiedBy>
  <cp:revision>12</cp:revision>
  <cp:lastPrinted>2024-01-15T23:02:13Z</cp:lastPrinted>
  <dcterms:created xsi:type="dcterms:W3CDTF">2024-01-12T18:02:58Z</dcterms:created>
  <dcterms:modified xsi:type="dcterms:W3CDTF">2024-02-01T14:06:44Z</dcterms:modified>
</cp:coreProperties>
</file>